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62" r:id="rId3"/>
    <p:sldId id="263" r:id="rId4"/>
    <p:sldId id="287" r:id="rId5"/>
    <p:sldId id="264" r:id="rId6"/>
    <p:sldId id="279" r:id="rId7"/>
    <p:sldId id="265" r:id="rId8"/>
    <p:sldId id="280" r:id="rId9"/>
    <p:sldId id="286" r:id="rId10"/>
    <p:sldId id="281" r:id="rId11"/>
    <p:sldId id="282" r:id="rId12"/>
    <p:sldId id="283" r:id="rId13"/>
    <p:sldId id="284" r:id="rId14"/>
    <p:sldId id="288" r:id="rId15"/>
    <p:sldId id="289" r:id="rId16"/>
    <p:sldId id="290" r:id="rId17"/>
    <p:sldId id="292" r:id="rId18"/>
    <p:sldId id="297" r:id="rId19"/>
    <p:sldId id="293" r:id="rId20"/>
    <p:sldId id="294" r:id="rId21"/>
    <p:sldId id="295" r:id="rId22"/>
    <p:sldId id="296" r:id="rId23"/>
    <p:sldId id="298" r:id="rId24"/>
    <p:sldId id="300" r:id="rId25"/>
    <p:sldId id="304" r:id="rId26"/>
    <p:sldId id="301" r:id="rId27"/>
    <p:sldId id="305" r:id="rId28"/>
    <p:sldId id="302" r:id="rId29"/>
    <p:sldId id="306" r:id="rId30"/>
    <p:sldId id="307" r:id="rId31"/>
    <p:sldId id="308" r:id="rId32"/>
    <p:sldId id="299" r:id="rId33"/>
    <p:sldId id="276" r:id="rId34"/>
    <p:sldId id="277" r:id="rId35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750C"/>
    <a:srgbClr val="9502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3864" y="-13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6492E5-39EF-4EC5-9E99-7F0DBC26806B}" type="datetimeFigureOut">
              <a:rPr lang="fr-FR" smtClean="0"/>
              <a:t>03/02/2018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13AC48-BB5B-4E19-BF08-6F5DD84A77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4309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3AC48-BB5B-4E19-BF08-6F5DD84A77E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3403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5F02A-33DF-42A4-9F54-2DFA5B84052E}" type="datetime1">
              <a:rPr lang="fr-FR" smtClean="0"/>
              <a:t>03/02/2018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1758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84F6-C923-4306-BC74-6AA1A26D5992}" type="datetime1">
              <a:rPr lang="fr-FR" smtClean="0"/>
              <a:t>03/02/2018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5081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DA1C8-56AA-40E0-92DC-CCF13B41CFF7}" type="datetime1">
              <a:rPr lang="fr-FR" smtClean="0"/>
              <a:t>03/02/2018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8377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03/02/2018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9229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D0647-CE4F-4B82-BC14-997434234D2E}" type="datetime1">
              <a:rPr lang="fr-FR" smtClean="0"/>
              <a:t>03/02/2018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7555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A1C6-1D15-44B1-8495-DE2EC5425D2F}" type="datetime1">
              <a:rPr lang="fr-FR" smtClean="0"/>
              <a:t>03/02/2018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6863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6B07A-1301-4558-A6E0-D7A436826ECB}" type="datetime1">
              <a:rPr lang="fr-FR" smtClean="0"/>
              <a:t>03/02/2018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2110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D6315-9A1E-41E9-BC28-33D394163B67}" type="datetime1">
              <a:rPr lang="fr-FR" smtClean="0"/>
              <a:t>03/02/2018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6183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7A85C-1960-4CA0-B72B-A39E81C20158}" type="datetime1">
              <a:rPr lang="fr-FR" smtClean="0"/>
              <a:t>03/02/2018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2877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A14C0-C539-4FC5-A6ED-ABABD975303B}" type="datetime1">
              <a:rPr lang="fr-FR" smtClean="0"/>
              <a:t>03/02/2018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2019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2F3C9-8121-4DF6-9420-FBC4A08EF57A}" type="datetime1">
              <a:rPr lang="fr-FR" smtClean="0"/>
              <a:t>03/02/2018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1050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5000">
              <a:schemeClr val="bg2">
                <a:tint val="80000"/>
                <a:satMod val="300000"/>
                <a:lumMod val="100000"/>
              </a:schemeClr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329EF-B01B-4D4B-83A1-AFBB7696C373}" type="datetime1">
              <a:rPr lang="fr-FR" smtClean="0"/>
              <a:t>03/02/2018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6417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>
          <a:xfrm>
            <a:off x="685800" y="908720"/>
            <a:ext cx="7772400" cy="1470025"/>
          </a:xfrm>
        </p:spPr>
        <p:txBody>
          <a:bodyPr/>
          <a:lstStyle/>
          <a:p>
            <a:r>
              <a:rPr lang="fr-FR" dirty="0" smtClean="0">
                <a:solidFill>
                  <a:srgbClr val="95023C"/>
                </a:solidFill>
                <a:latin typeface="Lato" pitchFamily="34" charset="0"/>
              </a:rPr>
              <a:t>Parcours Data </a:t>
            </a:r>
            <a:r>
              <a:rPr lang="fr-FR" dirty="0" err="1" smtClean="0">
                <a:solidFill>
                  <a:srgbClr val="95023C"/>
                </a:solidFill>
                <a:latin typeface="Lato" pitchFamily="34" charset="0"/>
              </a:rPr>
              <a:t>Scientist</a:t>
            </a:r>
            <a:endParaRPr lang="fr-FR" dirty="0">
              <a:solidFill>
                <a:srgbClr val="95023C"/>
              </a:solidFill>
              <a:latin typeface="Lato" pitchFamily="34" charset="0"/>
            </a:endParaRPr>
          </a:p>
        </p:txBody>
      </p:sp>
      <p:sp>
        <p:nvSpPr>
          <p:cNvPr id="7" name="Sous-titre 6"/>
          <p:cNvSpPr>
            <a:spLocks noGrp="1"/>
          </p:cNvSpPr>
          <p:nvPr>
            <p:ph type="subTitle" idx="1"/>
          </p:nvPr>
        </p:nvSpPr>
        <p:spPr>
          <a:xfrm>
            <a:off x="1259632" y="2664495"/>
            <a:ext cx="6624736" cy="1196553"/>
          </a:xfrm>
        </p:spPr>
        <p:txBody>
          <a:bodyPr/>
          <a:lstStyle/>
          <a:p>
            <a:r>
              <a:rPr lang="fr-FR" dirty="0" smtClean="0">
                <a:solidFill>
                  <a:srgbClr val="E8750C"/>
                </a:solidFill>
                <a:latin typeface="Lato" pitchFamily="34" charset="0"/>
              </a:rPr>
              <a:t>Projet 9 :</a:t>
            </a:r>
          </a:p>
          <a:p>
            <a:r>
              <a:rPr lang="fr-FR" dirty="0" smtClean="0">
                <a:solidFill>
                  <a:srgbClr val="E8750C"/>
                </a:solidFill>
                <a:latin typeface="Lato" pitchFamily="34" charset="0"/>
              </a:rPr>
              <a:t>Compétition </a:t>
            </a:r>
            <a:r>
              <a:rPr lang="fr-FR" dirty="0" err="1" smtClean="0">
                <a:solidFill>
                  <a:srgbClr val="E8750C"/>
                </a:solidFill>
                <a:latin typeface="Lato" pitchFamily="34" charset="0"/>
              </a:rPr>
              <a:t>Kaggle</a:t>
            </a:r>
            <a:endParaRPr lang="fr-FR" dirty="0">
              <a:solidFill>
                <a:srgbClr val="E8750C"/>
              </a:solidFill>
              <a:latin typeface="Lato" pitchFamily="34" charset="0"/>
            </a:endParaRP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F216-1A7A-4497-A719-EFC0618782F4}" type="datetime1">
              <a:rPr lang="fr-FR" smtClean="0">
                <a:solidFill>
                  <a:srgbClr val="95023C"/>
                </a:solidFill>
              </a:rPr>
              <a:t>03/02/2018</a:t>
            </a:fld>
            <a:endParaRPr lang="fr-FR" dirty="0">
              <a:solidFill>
                <a:srgbClr val="95023C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95023C"/>
                </a:solidFill>
              </a:rPr>
              <a:t>MINE Nicolas</a:t>
            </a:r>
            <a:endParaRPr lang="fr-FR" dirty="0">
              <a:solidFill>
                <a:srgbClr val="95023C"/>
              </a:solidFill>
            </a:endParaRPr>
          </a:p>
        </p:txBody>
      </p:sp>
      <p:pic>
        <p:nvPicPr>
          <p:cNvPr id="1026" name="Picture 2" descr="F:\Nicolas\Desktop\LogoCS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31115"/>
            <a:ext cx="1792735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F:\Nicolas\Desktop\Logo_OpenClassroom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223" y="31115"/>
            <a:ext cx="152833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F:\Nicolas\Documents\OpenClassRoom\P9\images\prepared\train\images2\3934a094e8537841e973342c7f8880606f7a2712b14930340d6f6c2afe178c2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933056"/>
            <a:ext cx="30480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F:\Nicolas\Documents\OpenClassRoom\P9\images\prepared\train\masks\3934a094e8537841e973342c7f8880606f7a2712b14930340d6f6c2afe178c2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933056"/>
            <a:ext cx="30480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èche droite 3"/>
          <p:cNvSpPr/>
          <p:nvPr/>
        </p:nvSpPr>
        <p:spPr>
          <a:xfrm>
            <a:off x="3587552" y="4653136"/>
            <a:ext cx="1848544" cy="108012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Prédiction de masque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446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Pré-</a:t>
            </a:r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Saturation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03/02/2018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5122" name="Picture 2" descr="F:\Nicolas\Documents\OpenClassRoom\P9\img\step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72" y="4370446"/>
            <a:ext cx="2592288" cy="20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F:\Nicolas\Documents\OpenClassRoom\P9\img\step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68" y="2210206"/>
            <a:ext cx="2597950" cy="207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:\Nicolas\Documents\OpenClassRoom\P9\img\step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772" y="2204864"/>
            <a:ext cx="2592288" cy="20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F:\Nicolas\Documents\OpenClassRoom\P9\img\step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076" y="2204864"/>
            <a:ext cx="2585610" cy="206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F:\Nicolas\Documents\OpenClassRoom\P9\img\step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992" y="4370446"/>
            <a:ext cx="2592288" cy="20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lipse 5"/>
          <p:cNvSpPr/>
          <p:nvPr/>
        </p:nvSpPr>
        <p:spPr>
          <a:xfrm>
            <a:off x="2988744" y="2204864"/>
            <a:ext cx="504056" cy="49871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12" name="Ellipse 11"/>
          <p:cNvSpPr/>
          <p:nvPr/>
        </p:nvSpPr>
        <p:spPr>
          <a:xfrm>
            <a:off x="5725048" y="2217454"/>
            <a:ext cx="504056" cy="49871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13" name="Ellipse 12"/>
          <p:cNvSpPr/>
          <p:nvPr/>
        </p:nvSpPr>
        <p:spPr>
          <a:xfrm>
            <a:off x="1619672" y="4370074"/>
            <a:ext cx="504056" cy="49871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</a:t>
            </a:r>
            <a:endParaRPr lang="fr-FR" dirty="0"/>
          </a:p>
        </p:txBody>
      </p:sp>
      <p:sp>
        <p:nvSpPr>
          <p:cNvPr id="14" name="Ellipse 13"/>
          <p:cNvSpPr/>
          <p:nvPr/>
        </p:nvSpPr>
        <p:spPr>
          <a:xfrm>
            <a:off x="4799208" y="4355578"/>
            <a:ext cx="504056" cy="49871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172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Pré-</a:t>
            </a:r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Adaptative </a:t>
            </a:r>
            <a:r>
              <a:rPr lang="fr-FR" dirty="0" err="1" smtClean="0">
                <a:solidFill>
                  <a:srgbClr val="E8750C"/>
                </a:solidFill>
              </a:rPr>
              <a:t>Threshold</a:t>
            </a:r>
            <a:endParaRPr lang="fr-FR" dirty="0" smtClean="0">
              <a:solidFill>
                <a:srgbClr val="E8750C"/>
              </a:solidFill>
            </a:endParaRPr>
          </a:p>
          <a:p>
            <a:pPr lvl="1"/>
            <a:endParaRPr lang="fr-FR" dirty="0" smtClean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03/02/2018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6146" name="Picture 2" descr="F:\Nicolas\Documents\OpenClassRoom\P9\img\dataptative_threshol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10156" r="7986" b="8710"/>
          <a:stretch/>
        </p:blipFill>
        <p:spPr bwMode="auto">
          <a:xfrm>
            <a:off x="3426986" y="2204864"/>
            <a:ext cx="5338247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107504" y="3573016"/>
            <a:ext cx="3319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Seuil Simple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07504" y="2564904"/>
            <a:ext cx="3319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Image de base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107504" y="4437112"/>
            <a:ext cx="3319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Seuil basé sur la moyenne des pixels voisins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107504" y="5373216"/>
            <a:ext cx="3319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Seuil basé sur la moyenne des pixels voisins avec un facteur basé sur la gaussienne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79512" y="5301208"/>
            <a:ext cx="8585721" cy="1080120"/>
          </a:xfrm>
          <a:prstGeom prst="rect">
            <a:avLst/>
          </a:prstGeom>
          <a:noFill/>
          <a:ln>
            <a:solidFill>
              <a:srgbClr val="E8750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949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Pré-</a:t>
            </a:r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Redimensionnement</a:t>
            </a:r>
          </a:p>
          <a:p>
            <a:pPr lvl="1">
              <a:buFont typeface="Wingdings" pitchFamily="2" charset="2"/>
              <a:buChar char="ü"/>
            </a:pPr>
            <a:r>
              <a:rPr lang="fr-FR" dirty="0" smtClean="0">
                <a:solidFill>
                  <a:srgbClr val="95023C"/>
                </a:solidFill>
              </a:rPr>
              <a:t>Classique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Sans déformation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Si </a:t>
            </a:r>
            <a:r>
              <a:rPr lang="fr-FR" dirty="0" err="1" smtClean="0">
                <a:solidFill>
                  <a:srgbClr val="E8750C"/>
                </a:solidFill>
              </a:rPr>
              <a:t>img</a:t>
            </a:r>
            <a:r>
              <a:rPr lang="fr-FR" dirty="0" smtClean="0">
                <a:solidFill>
                  <a:srgbClr val="E8750C"/>
                </a:solidFill>
              </a:rPr>
              <a:t> &lt; objectif</a:t>
            </a:r>
          </a:p>
          <a:p>
            <a:pPr lvl="3"/>
            <a:r>
              <a:rPr lang="fr-FR" dirty="0" smtClean="0">
                <a:solidFill>
                  <a:srgbClr val="E8750C"/>
                </a:solidFill>
              </a:rPr>
              <a:t>Complétion en noir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Si </a:t>
            </a:r>
            <a:r>
              <a:rPr lang="fr-FR" dirty="0" err="1" smtClean="0">
                <a:solidFill>
                  <a:srgbClr val="E8750C"/>
                </a:solidFill>
              </a:rPr>
              <a:t>img</a:t>
            </a:r>
            <a:r>
              <a:rPr lang="fr-FR" dirty="0" smtClean="0">
                <a:solidFill>
                  <a:srgbClr val="E8750C"/>
                </a:solidFill>
              </a:rPr>
              <a:t> &gt; objectif</a:t>
            </a:r>
          </a:p>
          <a:p>
            <a:pPr lvl="3"/>
            <a:r>
              <a:rPr lang="fr-FR" dirty="0" err="1" smtClean="0">
                <a:solidFill>
                  <a:srgbClr val="E8750C"/>
                </a:solidFill>
              </a:rPr>
              <a:t>Scaling</a:t>
            </a:r>
            <a:r>
              <a:rPr lang="fr-FR" dirty="0" smtClean="0">
                <a:solidFill>
                  <a:srgbClr val="E8750C"/>
                </a:solidFill>
              </a:rPr>
              <a:t> constant</a:t>
            </a:r>
          </a:p>
          <a:p>
            <a:pPr lvl="3"/>
            <a:r>
              <a:rPr lang="fr-FR" dirty="0" smtClean="0">
                <a:solidFill>
                  <a:srgbClr val="E8750C"/>
                </a:solidFill>
              </a:rPr>
              <a:t>Complétion en noir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03/02/2018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7170" name="Picture 2" descr="F:\Nicolas\Documents\OpenClassRoom\P9\img\resizing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78" t="8520" r="21151" b="3150"/>
          <a:stretch/>
        </p:blipFill>
        <p:spPr bwMode="auto">
          <a:xfrm>
            <a:off x="4682063" y="2492896"/>
            <a:ext cx="4138583" cy="395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10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Classique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Images pré-</a:t>
            </a:r>
            <a:r>
              <a:rPr lang="fr-FR" dirty="0" err="1" smtClean="0">
                <a:solidFill>
                  <a:srgbClr val="E8750C"/>
                </a:solidFill>
              </a:rPr>
              <a:t>processées</a:t>
            </a:r>
            <a:endParaRPr lang="fr-FR" dirty="0" smtClean="0">
              <a:solidFill>
                <a:srgbClr val="E8750C"/>
              </a:solidFill>
            </a:endParaRP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Filtrage binaire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Seuil déterminé en </a:t>
            </a:r>
            <a:r>
              <a:rPr lang="fr-FR" dirty="0" err="1" smtClean="0">
                <a:solidFill>
                  <a:srgbClr val="E8750C"/>
                </a:solidFill>
              </a:rPr>
              <a:t>fct</a:t>
            </a:r>
            <a:r>
              <a:rPr lang="fr-FR" dirty="0" smtClean="0">
                <a:solidFill>
                  <a:srgbClr val="E8750C"/>
                </a:solidFill>
              </a:rPr>
              <a:t> du score sur le dataset</a:t>
            </a:r>
          </a:p>
          <a:p>
            <a:pPr lvl="3"/>
            <a:r>
              <a:rPr lang="fr-FR" dirty="0" smtClean="0">
                <a:solidFill>
                  <a:srgbClr val="E8750C"/>
                </a:solidFill>
              </a:rPr>
              <a:t>Fait sur le masque complet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Pas d’entrainement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Meilleur score : t=40</a:t>
            </a:r>
            <a:endParaRPr lang="fr-FR" dirty="0" smtClean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03/02/2018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0241" name="Picture 1" descr="F:\Nicolas\Documents\OpenClassRoom\P9\img\score_simple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448" y="3501008"/>
            <a:ext cx="4646823" cy="309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5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Classique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03/02/2018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1266" name="Picture 2" descr="F:\Nicolas\Documents\OpenClassRoom\P9\img\result_classique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9" t="10293" r="8102" b="8596"/>
          <a:stretch/>
        </p:blipFill>
        <p:spPr bwMode="auto">
          <a:xfrm>
            <a:off x="1691680" y="2132856"/>
            <a:ext cx="7348304" cy="434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31938" y="2731056"/>
            <a:ext cx="1659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Image de base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31939" y="5517232"/>
            <a:ext cx="1659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Vrai masque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31939" y="4118491"/>
            <a:ext cx="1659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Masque prédit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564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 fontScale="92500" lnSpcReduction="20000"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CNN (version 1)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Basé sur U-net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Vainqueur 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ISBI 2015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Entrée 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572 x </a:t>
            </a:r>
            <a:r>
              <a:rPr lang="fr-FR" dirty="0" smtClean="0">
                <a:solidFill>
                  <a:srgbClr val="E8750C"/>
                </a:solidFill>
              </a:rPr>
              <a:t>572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94px bordure</a:t>
            </a:r>
            <a:endParaRPr lang="fr-FR" dirty="0" smtClean="0">
              <a:solidFill>
                <a:srgbClr val="E8750C"/>
              </a:solidFill>
            </a:endParaRP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Sortie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388 x 388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Cause</a:t>
            </a:r>
          </a:p>
          <a:p>
            <a:pPr lvl="2"/>
            <a:r>
              <a:rPr lang="fr-FR" dirty="0" err="1" smtClean="0">
                <a:solidFill>
                  <a:srgbClr val="E8750C"/>
                </a:solidFill>
              </a:rPr>
              <a:t>Padding</a:t>
            </a:r>
            <a:r>
              <a:rPr lang="fr-FR" dirty="0" smtClean="0">
                <a:solidFill>
                  <a:srgbClr val="E8750C"/>
                </a:solidFill>
              </a:rPr>
              <a:t> </a:t>
            </a:r>
            <a:r>
              <a:rPr lang="fr-FR" dirty="0" err="1" smtClean="0">
                <a:solidFill>
                  <a:srgbClr val="E8750C"/>
                </a:solidFill>
              </a:rPr>
              <a:t>Valid</a:t>
            </a:r>
            <a:endParaRPr lang="fr-FR" dirty="0" smtClean="0">
              <a:solidFill>
                <a:srgbClr val="E8750C"/>
              </a:solidFill>
            </a:endParaRP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Image non 2^n</a:t>
            </a:r>
          </a:p>
          <a:p>
            <a:pPr lvl="1"/>
            <a:endParaRPr lang="fr-FR" dirty="0" smtClean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03/02/2018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2290" name="Picture 2" descr="F:\Nicolas\Documents\OpenClassRoom\P9\img\u-net-architecture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636912"/>
            <a:ext cx="5345288" cy="356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20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CNN (version 1)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Entrée = Sortie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256 x 256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03/02/2018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3314" name="Picture 2" descr="F:\Nicolas\Documents\OpenClassRoom\P9\img\unet_sim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086878"/>
            <a:ext cx="8568952" cy="333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06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CNN (version 1)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Test avec et sans data augmentation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Apprentissage très mauvais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Test avec images de base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Apprentissage correct mais </a:t>
            </a:r>
            <a:r>
              <a:rPr lang="fr-FR" dirty="0" smtClean="0">
                <a:solidFill>
                  <a:srgbClr val="E8750C"/>
                </a:solidFill>
              </a:rPr>
              <a:t>cellules </a:t>
            </a:r>
            <a:r>
              <a:rPr lang="fr-FR" dirty="0" smtClean="0">
                <a:solidFill>
                  <a:srgbClr val="E8750C"/>
                </a:solidFill>
              </a:rPr>
              <a:t>peu séparée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Test avec images pré-</a:t>
            </a:r>
            <a:r>
              <a:rPr lang="fr-FR" dirty="0" err="1" smtClean="0">
                <a:solidFill>
                  <a:srgbClr val="E8750C"/>
                </a:solidFill>
              </a:rPr>
              <a:t>processées</a:t>
            </a:r>
            <a:endParaRPr lang="fr-FR" dirty="0" smtClean="0">
              <a:solidFill>
                <a:srgbClr val="E8750C"/>
              </a:solidFill>
            </a:endParaRPr>
          </a:p>
          <a:p>
            <a:pPr lvl="2"/>
            <a:r>
              <a:rPr lang="fr-FR" dirty="0">
                <a:solidFill>
                  <a:srgbClr val="E8750C"/>
                </a:solidFill>
              </a:rPr>
              <a:t>Apprentissage correct mais </a:t>
            </a:r>
            <a:r>
              <a:rPr lang="fr-FR" dirty="0" smtClean="0">
                <a:solidFill>
                  <a:srgbClr val="E8750C"/>
                </a:solidFill>
              </a:rPr>
              <a:t>cellules </a:t>
            </a:r>
            <a:r>
              <a:rPr lang="fr-FR" dirty="0">
                <a:solidFill>
                  <a:srgbClr val="E8750C"/>
                </a:solidFill>
              </a:rPr>
              <a:t>peu séparée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Enregistrement par </a:t>
            </a:r>
            <a:r>
              <a:rPr lang="fr-FR" dirty="0" err="1" smtClean="0">
                <a:solidFill>
                  <a:srgbClr val="E8750C"/>
                </a:solidFill>
              </a:rPr>
              <a:t>Epoch</a:t>
            </a:r>
            <a:r>
              <a:rPr lang="fr-FR" dirty="0" smtClean="0">
                <a:solidFill>
                  <a:srgbClr val="E8750C"/>
                </a:solidFill>
              </a:rPr>
              <a:t> de 4 test images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03/02/2018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067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Aparté sur la data augmentation</a:t>
            </a:r>
          </a:p>
          <a:p>
            <a:endParaRPr lang="fr-FR" dirty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Création de zones blanches =&gt; casse l’apprentissage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03/02/2018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8434" name="Picture 2" descr="F:\Nicolas\Documents\OpenClassRoom\P9\img\Augmen 1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6" t="10200" r="8316" b="7379"/>
          <a:stretch/>
        </p:blipFill>
        <p:spPr bwMode="auto">
          <a:xfrm>
            <a:off x="1027558" y="2132856"/>
            <a:ext cx="7864922" cy="317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1" y="2708920"/>
            <a:ext cx="1027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Image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-1" y="4365104"/>
            <a:ext cx="102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masque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962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CNN (version 1)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Redimensionnement classique (faible facteur)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Images pré-</a:t>
            </a:r>
            <a:r>
              <a:rPr lang="fr-FR" sz="2400" dirty="0" err="1" smtClean="0">
                <a:solidFill>
                  <a:srgbClr val="E8750C"/>
                </a:solidFill>
              </a:rPr>
              <a:t>processées</a:t>
            </a:r>
            <a:r>
              <a:rPr lang="fr-FR" sz="2400" dirty="0" smtClean="0">
                <a:solidFill>
                  <a:srgbClr val="E8750C"/>
                </a:solidFill>
              </a:rPr>
              <a:t> en </a:t>
            </a:r>
            <a:r>
              <a:rPr lang="fr-FR" sz="2400" dirty="0" smtClean="0">
                <a:solidFill>
                  <a:srgbClr val="E8750C"/>
                </a:solidFill>
              </a:rPr>
              <a:t>256x256</a:t>
            </a:r>
            <a:endParaRPr lang="fr-FR" sz="2400" dirty="0" smtClean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92832" y="6376243"/>
            <a:ext cx="2133600" cy="365125"/>
          </a:xfrm>
        </p:spPr>
        <p:txBody>
          <a:bodyPr/>
          <a:lstStyle/>
          <a:p>
            <a:fld id="{30547005-2CCE-4AAF-810C-C33FB4661996}" type="datetime1">
              <a:rPr lang="fr-FR" smtClean="0"/>
              <a:t>03/02/2018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59832" y="6376243"/>
            <a:ext cx="2895600" cy="365125"/>
          </a:xfrm>
        </p:spPr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026" name="Picture 2" descr="F:\Nicolas\Documents\OpenClassRoom\P9\img\training\training_unet-8.gif"/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356992"/>
            <a:ext cx="4752528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F:\Nicolas\Documents\OpenClassRoom\P9\img\training\training_unet-11.gif"/>
          <p:cNvPicPr>
            <a:picLocks noChangeAspect="1" noChangeArrowheads="1" noCrop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356992"/>
            <a:ext cx="4752528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:\Nicolas\Documents\OpenClassRoom\P9\img\training\training_unet-24.gif"/>
          <p:cNvPicPr>
            <a:picLocks noChangeAspect="1" noChangeArrowheads="1" noCrop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3356992"/>
            <a:ext cx="4752528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4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Sommaire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 fontScale="85000" lnSpcReduction="20000"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Présentation de la compétition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Exploration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Pré-</a:t>
            </a:r>
            <a:r>
              <a:rPr lang="fr-FR" dirty="0" err="1" smtClean="0">
                <a:solidFill>
                  <a:srgbClr val="E8750C"/>
                </a:solidFill>
              </a:rPr>
              <a:t>processing</a:t>
            </a:r>
            <a:endParaRPr lang="fr-FR" dirty="0" smtClean="0">
              <a:solidFill>
                <a:srgbClr val="E8750C"/>
              </a:solidFill>
            </a:endParaRPr>
          </a:p>
          <a:p>
            <a:r>
              <a:rPr lang="fr-FR" dirty="0" smtClean="0">
                <a:solidFill>
                  <a:srgbClr val="E8750C"/>
                </a:solidFill>
              </a:rPr>
              <a:t>Modèles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Classique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U-net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U-net </a:t>
            </a:r>
            <a:r>
              <a:rPr lang="fr-FR" dirty="0" err="1" smtClean="0">
                <a:solidFill>
                  <a:srgbClr val="E8750C"/>
                </a:solidFill>
              </a:rPr>
              <a:t>extended</a:t>
            </a:r>
            <a:r>
              <a:rPr lang="fr-FR" dirty="0" smtClean="0">
                <a:solidFill>
                  <a:srgbClr val="E8750C"/>
                </a:solidFill>
              </a:rPr>
              <a:t> (multi arm)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Post-</a:t>
            </a:r>
            <a:r>
              <a:rPr lang="fr-FR" dirty="0" err="1" smtClean="0">
                <a:solidFill>
                  <a:srgbClr val="E8750C"/>
                </a:solidFill>
              </a:rPr>
              <a:t>Processing</a:t>
            </a:r>
            <a:endParaRPr lang="fr-FR" dirty="0" smtClean="0">
              <a:solidFill>
                <a:srgbClr val="E8750C"/>
              </a:solidFill>
            </a:endParaRPr>
          </a:p>
          <a:p>
            <a:r>
              <a:rPr lang="fr-FR" dirty="0" smtClean="0">
                <a:solidFill>
                  <a:srgbClr val="E8750C"/>
                </a:solidFill>
              </a:rPr>
              <a:t>Résultats</a:t>
            </a:r>
            <a:endParaRPr lang="fr-FR" dirty="0" smtClean="0">
              <a:solidFill>
                <a:srgbClr val="E8750C"/>
              </a:solidFill>
            </a:endParaRPr>
          </a:p>
          <a:p>
            <a:r>
              <a:rPr lang="fr-FR" dirty="0" smtClean="0">
                <a:solidFill>
                  <a:srgbClr val="E8750C"/>
                </a:solidFill>
              </a:rPr>
              <a:t>Améliorations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Conclusion</a:t>
            </a:r>
            <a:endParaRPr lang="fr-FR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03/02/2018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026" name="Picture 2" descr="circle_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4" t="10568" r="9674" b="9770"/>
          <a:stretch>
            <a:fillRect/>
          </a:stretch>
        </p:blipFill>
        <p:spPr bwMode="auto">
          <a:xfrm>
            <a:off x="5141120" y="2348880"/>
            <a:ext cx="3744416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270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CNN (version 2)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Postulat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Images pré-</a:t>
            </a:r>
            <a:r>
              <a:rPr lang="fr-FR" dirty="0" err="1" smtClean="0">
                <a:solidFill>
                  <a:srgbClr val="E8750C"/>
                </a:solidFill>
              </a:rPr>
              <a:t>processées</a:t>
            </a:r>
            <a:r>
              <a:rPr lang="fr-FR" dirty="0" smtClean="0">
                <a:solidFill>
                  <a:srgbClr val="E8750C"/>
                </a:solidFill>
              </a:rPr>
              <a:t> aide mais perte d’infos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Images de base un peu complexe ?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Adaptative </a:t>
            </a:r>
            <a:r>
              <a:rPr lang="fr-FR" dirty="0" err="1" smtClean="0">
                <a:solidFill>
                  <a:srgbClr val="E8750C"/>
                </a:solidFill>
              </a:rPr>
              <a:t>Threshold</a:t>
            </a:r>
            <a:r>
              <a:rPr lang="fr-FR" dirty="0" smtClean="0">
                <a:solidFill>
                  <a:srgbClr val="E8750C"/>
                </a:solidFill>
              </a:rPr>
              <a:t> aidera a splitter les cellules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92832" y="6376243"/>
            <a:ext cx="2133600" cy="365125"/>
          </a:xfrm>
        </p:spPr>
        <p:txBody>
          <a:bodyPr/>
          <a:lstStyle/>
          <a:p>
            <a:fld id="{30547005-2CCE-4AAF-810C-C33FB4661996}" type="datetime1">
              <a:rPr lang="fr-FR" smtClean="0"/>
              <a:t>03/02/2018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59832" y="6376243"/>
            <a:ext cx="2895600" cy="365125"/>
          </a:xfrm>
        </p:spPr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5362" name="Picture 2" descr="F:\Nicolas\Documents\OpenClassRoom\P9\img\adaptative_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842" y="4221088"/>
            <a:ext cx="2448272" cy="195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F:\Nicolas\Documents\OpenClassRoom\P9\img\pre-proc_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200" y="4221088"/>
            <a:ext cx="2448273" cy="195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F:\Nicolas\Documents\OpenClassRoom\P9\images\train\01d44a26f6680c42ba94c9bc6339228579a95d0e2695b149b7cc0c9592b21baf\images\01d44a26f6680c42ba94c9bc6339228579a95d0e2695b149b7cc0c9592b21ba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221088"/>
            <a:ext cx="2448271" cy="195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62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CNN (version 2)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Idée : U-net </a:t>
            </a:r>
            <a:r>
              <a:rPr lang="fr-FR" dirty="0" err="1" smtClean="0">
                <a:solidFill>
                  <a:srgbClr val="E8750C"/>
                </a:solidFill>
              </a:rPr>
              <a:t>extended</a:t>
            </a:r>
            <a:r>
              <a:rPr lang="fr-FR" dirty="0" smtClean="0">
                <a:solidFill>
                  <a:srgbClr val="E8750C"/>
                </a:solidFill>
              </a:rPr>
              <a:t> (multi arm)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Entrée = Sortie = 256 x 256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92832" y="6376243"/>
            <a:ext cx="2133600" cy="365125"/>
          </a:xfrm>
        </p:spPr>
        <p:txBody>
          <a:bodyPr/>
          <a:lstStyle/>
          <a:p>
            <a:fld id="{30547005-2CCE-4AAF-810C-C33FB4661996}" type="datetime1">
              <a:rPr lang="fr-FR" smtClean="0"/>
              <a:t>03/02/2018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59832" y="6376243"/>
            <a:ext cx="2895600" cy="365125"/>
          </a:xfrm>
        </p:spPr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6387" name="Picture 3" descr="F:\Nicolas\Documents\OpenClassRoom\P9\img\Untitled Dia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077072"/>
            <a:ext cx="9076477" cy="224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:\Nicolas\Documents\OpenClassRoom\P9\img\adaptative_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313785"/>
            <a:ext cx="792088" cy="63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F:\Nicolas\Documents\OpenClassRoom\P9\img\pre-proc_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13787"/>
            <a:ext cx="792088" cy="63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F:\Nicolas\Documents\OpenClassRoom\P9\images\train\01d44a26f6680c42ba94c9bc6339228579a95d0e2695b149b7cc0c9592b21baf\images\01d44a26f6680c42ba94c9bc6339228579a95d0e2695b149b7cc0c9592b21baf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313786"/>
            <a:ext cx="792088" cy="63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72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CNN (version 2)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Training semble meilleur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Score inférieur </a:t>
            </a:r>
            <a:r>
              <a:rPr lang="fr-FR" sz="2400" dirty="0" smtClean="0">
                <a:solidFill>
                  <a:srgbClr val="E8750C"/>
                </a:solidFill>
              </a:rPr>
              <a:t>(intersection faible, union correcte </a:t>
            </a:r>
            <a:r>
              <a:rPr lang="fr-FR" sz="2400" dirty="0" smtClean="0">
                <a:solidFill>
                  <a:srgbClr val="E8750C"/>
                </a:solidFill>
              </a:rPr>
              <a:t>?)</a:t>
            </a:r>
            <a:endParaRPr lang="fr-FR" sz="2400" dirty="0" smtClean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92832" y="6376243"/>
            <a:ext cx="2133600" cy="365125"/>
          </a:xfrm>
        </p:spPr>
        <p:txBody>
          <a:bodyPr/>
          <a:lstStyle/>
          <a:p>
            <a:fld id="{30547005-2CCE-4AAF-810C-C33FB4661996}" type="datetime1">
              <a:rPr lang="fr-FR" smtClean="0"/>
              <a:t>03/02/2018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59832" y="6376243"/>
            <a:ext cx="2895600" cy="365125"/>
          </a:xfrm>
        </p:spPr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2050" name="Picture 2" descr="F:\Nicolas\Documents\OpenClassRoom\P9\img\training\training_unet_extended-24.gif"/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3429000"/>
            <a:ext cx="486054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F:\Nicolas\Documents\OpenClassRoom\P9\img\training\training_unet_extended-8.gif"/>
          <p:cNvPicPr>
            <a:picLocks noChangeAspect="1" noChangeArrowheads="1" noCrop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429000"/>
            <a:ext cx="486054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:\Nicolas\Documents\OpenClassRoom\P9\img\training\training_unet_extended-11.gif"/>
          <p:cNvPicPr>
            <a:picLocks noChangeAspect="1" noChangeArrowheads="1" noCrop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429000"/>
            <a:ext cx="486054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51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CNN (version 2)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92832" y="6376243"/>
            <a:ext cx="2133600" cy="365125"/>
          </a:xfrm>
        </p:spPr>
        <p:txBody>
          <a:bodyPr/>
          <a:lstStyle/>
          <a:p>
            <a:fld id="{30547005-2CCE-4AAF-810C-C33FB4661996}" type="datetime1">
              <a:rPr lang="fr-FR" smtClean="0"/>
              <a:t>03/02/2018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59832" y="6376243"/>
            <a:ext cx="2895600" cy="365125"/>
          </a:xfrm>
        </p:spPr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9458" name="Picture 2" descr="F:\Nicolas\Documents\OpenClassRoom\P9\img\training\extended_large\24\Mask000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434" y="2050115"/>
            <a:ext cx="3667271" cy="244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 descr="F:\Nicolas\Documents\OpenClassRoom\P9\img\training\extended_large\24\Epoch066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230843"/>
            <a:ext cx="3744541" cy="249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1" name="Picture 5" descr="F:\Nicolas\Documents\OpenClassRoom\P9\img\training\extended_large\8\Epoch066.pn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256604"/>
            <a:ext cx="3667271" cy="244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3" name="Picture 7" descr="F:\Nicolas\Documents\OpenClassRoom\P9\img\training\extended_large\8\Mask000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682" y="2024356"/>
            <a:ext cx="3667271" cy="244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F:\Nicolas\Documents\OpenClassRoom\P9\img\training\extended_large\12\Epoch066.pn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256603"/>
            <a:ext cx="3667271" cy="244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F:\Nicolas\Documents\OpenClassRoom\P9\img\training\extended_large\12\Mask000.pn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050115"/>
            <a:ext cx="3667271" cy="244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251520" y="3140968"/>
            <a:ext cx="17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Vrai masque</a:t>
            </a:r>
            <a:endParaRPr lang="fr-FR" dirty="0"/>
          </a:p>
        </p:txBody>
      </p:sp>
      <p:sp>
        <p:nvSpPr>
          <p:cNvPr id="19" name="ZoneTexte 18"/>
          <p:cNvSpPr txBox="1"/>
          <p:nvPr/>
        </p:nvSpPr>
        <p:spPr>
          <a:xfrm>
            <a:off x="251519" y="5294538"/>
            <a:ext cx="1763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Masque prédit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699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Post </a:t>
            </a:r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Recherche du meilleur </a:t>
            </a:r>
            <a:r>
              <a:rPr lang="fr-FR" dirty="0" err="1" smtClean="0">
                <a:solidFill>
                  <a:srgbClr val="E8750C"/>
                </a:solidFill>
              </a:rPr>
              <a:t>Threshold</a:t>
            </a:r>
            <a:endParaRPr lang="fr-FR" dirty="0" smtClean="0">
              <a:solidFill>
                <a:srgbClr val="E8750C"/>
              </a:solidFill>
            </a:endParaRP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Chaque pixel est issue d’une sigmoïde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Regarde évolution du Score en fonction du seuil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Modèle Classique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T = 40/255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CNN V1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T = 0,9999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CNN V2</a:t>
            </a:r>
            <a:endParaRPr lang="fr-FR" dirty="0" smtClean="0">
              <a:solidFill>
                <a:srgbClr val="E8750C"/>
              </a:solidFill>
            </a:endParaRP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T = </a:t>
            </a:r>
            <a:r>
              <a:rPr lang="fr-FR" dirty="0" smtClean="0">
                <a:solidFill>
                  <a:srgbClr val="E8750C"/>
                </a:solidFill>
              </a:rPr>
              <a:t>0,4</a:t>
            </a:r>
            <a:endParaRPr lang="fr-FR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92832" y="6376243"/>
            <a:ext cx="2133600" cy="365125"/>
          </a:xfrm>
        </p:spPr>
        <p:txBody>
          <a:bodyPr/>
          <a:lstStyle/>
          <a:p>
            <a:fld id="{30547005-2CCE-4AAF-810C-C33FB4661996}" type="datetime1">
              <a:rPr lang="fr-FR" smtClean="0"/>
              <a:t>03/02/2018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59832" y="6376243"/>
            <a:ext cx="2895600" cy="365125"/>
          </a:xfrm>
        </p:spPr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2050" name="Picture 2" descr="threshold_u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5" t="9410" r="8537" b="8417"/>
          <a:stretch>
            <a:fillRect/>
          </a:stretch>
        </p:blipFill>
        <p:spPr bwMode="auto">
          <a:xfrm>
            <a:off x="3419872" y="3573016"/>
            <a:ext cx="5491099" cy="2751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964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Post </a:t>
            </a:r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sz="2800" dirty="0" smtClean="0">
                <a:solidFill>
                  <a:srgbClr val="E8750C"/>
                </a:solidFill>
              </a:rPr>
              <a:t>Essai de suppression du bruit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cv2.morphologyEx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Erode et Dilate</a:t>
            </a:r>
            <a:endParaRPr lang="fr-FR" sz="2400" dirty="0">
              <a:solidFill>
                <a:srgbClr val="E8750C"/>
              </a:solidFill>
            </a:endParaRPr>
          </a:p>
          <a:p>
            <a:r>
              <a:rPr lang="fr-FR" sz="2800" dirty="0" smtClean="0">
                <a:solidFill>
                  <a:srgbClr val="E8750C"/>
                </a:solidFill>
              </a:rPr>
              <a:t>Essai de séparation des cellules « collées »</a:t>
            </a:r>
          </a:p>
          <a:p>
            <a:pPr lvl="1"/>
            <a:r>
              <a:rPr lang="fr-FR" sz="2400" dirty="0" err="1" smtClean="0">
                <a:solidFill>
                  <a:srgbClr val="E8750C"/>
                </a:solidFill>
              </a:rPr>
              <a:t>Watershed</a:t>
            </a:r>
            <a:endParaRPr lang="fr-FR" sz="2400" dirty="0" smtClean="0">
              <a:solidFill>
                <a:srgbClr val="E8750C"/>
              </a:solidFill>
            </a:endParaRP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Filtre </a:t>
            </a:r>
            <a:r>
              <a:rPr lang="fr-FR" sz="2400" dirty="0" err="1" smtClean="0">
                <a:solidFill>
                  <a:srgbClr val="E8750C"/>
                </a:solidFill>
              </a:rPr>
              <a:t>oval</a:t>
            </a:r>
            <a:endParaRPr lang="fr-FR" sz="2400" dirty="0" smtClean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92832" y="6376243"/>
            <a:ext cx="2133600" cy="365125"/>
          </a:xfrm>
        </p:spPr>
        <p:txBody>
          <a:bodyPr/>
          <a:lstStyle/>
          <a:p>
            <a:fld id="{30547005-2CCE-4AAF-810C-C33FB4661996}" type="datetime1">
              <a:rPr lang="fr-FR" smtClean="0"/>
              <a:t>03/02/2018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59832" y="6376243"/>
            <a:ext cx="2895600" cy="365125"/>
          </a:xfrm>
        </p:spPr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20482" name="Picture 2" descr="Résultat de recherche d'images pour &quot;watershed segmentation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3" y="4509120"/>
            <a:ext cx="5454427" cy="184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57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Post </a:t>
            </a:r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92832" y="6376243"/>
            <a:ext cx="2133600" cy="365125"/>
          </a:xfrm>
        </p:spPr>
        <p:txBody>
          <a:bodyPr/>
          <a:lstStyle/>
          <a:p>
            <a:fld id="{30547005-2CCE-4AAF-810C-C33FB4661996}" type="datetime1">
              <a:rPr lang="fr-FR" smtClean="0"/>
              <a:t>03/02/2018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59832" y="6376243"/>
            <a:ext cx="2895600" cy="365125"/>
          </a:xfrm>
        </p:spPr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3074" name="Picture 2" descr="F:\Nicolas\Documents\OpenClassRoom\P9\img\circle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1186839"/>
            <a:ext cx="5399999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F:\Nicolas\Documents\OpenClassRoom\P9\img\markers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649" y="1190852"/>
            <a:ext cx="5397887" cy="539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/>
          <p:cNvCxnSpPr/>
          <p:nvPr/>
        </p:nvCxnSpPr>
        <p:spPr>
          <a:xfrm flipH="1">
            <a:off x="6012160" y="4941168"/>
            <a:ext cx="126014" cy="504056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H="1" flipV="1">
            <a:off x="5220072" y="2348880"/>
            <a:ext cx="504056" cy="144016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flipV="1">
            <a:off x="8316416" y="2492896"/>
            <a:ext cx="72008" cy="432048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>
            <a:off x="6912260" y="5193196"/>
            <a:ext cx="324036" cy="324036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28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Post </a:t>
            </a:r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92832" y="6376243"/>
            <a:ext cx="2133600" cy="365125"/>
          </a:xfrm>
        </p:spPr>
        <p:txBody>
          <a:bodyPr/>
          <a:lstStyle/>
          <a:p>
            <a:fld id="{30547005-2CCE-4AAF-810C-C33FB4661996}" type="datetime1">
              <a:rPr lang="fr-FR" smtClean="0"/>
              <a:t>03/02/2018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59832" y="6376243"/>
            <a:ext cx="2895600" cy="365125"/>
          </a:xfrm>
        </p:spPr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026" name="Picture 2" descr="F:\Nicolas\Documents\OpenClassRoom\P9\img\markers_off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5698" y="980728"/>
            <a:ext cx="5472608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F:\Nicolas\Documents\OpenClassRoom\P9\img\markers_on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80728"/>
            <a:ext cx="5472608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1374502" y="602128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Filtre ovale = Off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5796136" y="602128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Filtre ovale = On</a:t>
            </a:r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2627784" y="5085184"/>
            <a:ext cx="576064" cy="5760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7092280" y="5085184"/>
            <a:ext cx="576064" cy="5760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702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Post </a:t>
            </a:r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E8750C"/>
                </a:solidFill>
              </a:rPr>
              <a:t>Résultat visuels </a:t>
            </a:r>
            <a:r>
              <a:rPr lang="fr-FR" dirty="0" smtClean="0">
                <a:solidFill>
                  <a:srgbClr val="E8750C"/>
                </a:solidFill>
              </a:rPr>
              <a:t>corrects</a:t>
            </a:r>
            <a:endParaRPr lang="fr-FR" dirty="0" smtClean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03/02/2018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4098" name="Picture 2" descr="F:\Nicolas\Documents\OpenClassRoom\P9\img\extraction\44afae184c89e6ba55985b4d341acc1ae1e8b6ef96312064e0e6e630e022b078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3" t="19626" r="9078" b="17874"/>
          <a:stretch/>
        </p:blipFill>
        <p:spPr bwMode="auto">
          <a:xfrm>
            <a:off x="35496" y="3258287"/>
            <a:ext cx="3579491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F:\Nicolas\Documents\OpenClassRoom\P9\img\extraction\0114f484a16c152baa2d82fdd43740880a762c93f436c8988ac461c5c9dbe7d5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071" y="2904374"/>
            <a:ext cx="3444131" cy="344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:\Nicolas\Documents\OpenClassRoom\P9\img\extraction\d6eb7ce7723e2f6dc13b90b41a29ded27dbd815bad633fdf582447c686018896.pn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988840"/>
            <a:ext cx="4968771" cy="496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85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Post </a:t>
            </a:r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03/02/2018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2050" name="Picture 2" descr="F:\Nicolas\Documents\OpenClassRoom\P9\img\extraction\17b9bf4356db24967c4677b8376ac38f826de73a88b93a8d73a8b452e399cdff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7" t="19303" r="8695" b="17582"/>
          <a:stretch/>
        </p:blipFill>
        <p:spPr bwMode="auto">
          <a:xfrm>
            <a:off x="971600" y="1097280"/>
            <a:ext cx="7291536" cy="549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46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Objectif</a:t>
            </a:r>
          </a:p>
          <a:p>
            <a:pPr lvl="1"/>
            <a:r>
              <a:rPr lang="fr-FR" dirty="0">
                <a:solidFill>
                  <a:srgbClr val="E8750C"/>
                </a:solidFill>
              </a:rPr>
              <a:t>D</a:t>
            </a:r>
            <a:r>
              <a:rPr lang="fr-FR" dirty="0" smtClean="0">
                <a:solidFill>
                  <a:srgbClr val="E8750C"/>
                </a:solidFill>
              </a:rPr>
              <a:t>étection </a:t>
            </a:r>
            <a:r>
              <a:rPr lang="fr-FR" dirty="0" smtClean="0">
                <a:solidFill>
                  <a:srgbClr val="E8750C"/>
                </a:solidFill>
              </a:rPr>
              <a:t>de noyaux de cellules</a:t>
            </a:r>
          </a:p>
          <a:p>
            <a:pPr lvl="1"/>
            <a:r>
              <a:rPr lang="fr-FR" dirty="0">
                <a:solidFill>
                  <a:srgbClr val="E8750C"/>
                </a:solidFill>
              </a:rPr>
              <a:t>F</a:t>
            </a:r>
            <a:r>
              <a:rPr lang="fr-FR" dirty="0" smtClean="0">
                <a:solidFill>
                  <a:srgbClr val="E8750C"/>
                </a:solidFill>
              </a:rPr>
              <a:t>ournir </a:t>
            </a:r>
            <a:r>
              <a:rPr lang="fr-FR" u="sng" dirty="0" smtClean="0">
                <a:solidFill>
                  <a:srgbClr val="E8750C"/>
                </a:solidFill>
              </a:rPr>
              <a:t>1 masque par cellule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N masques par images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Dataset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3 types d’images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670 images d’entrainement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65 images de test</a:t>
            </a:r>
          </a:p>
          <a:p>
            <a:pPr lvl="1"/>
            <a:endParaRPr lang="fr-FR" dirty="0" smtClean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03/02/2018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165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Résultats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E8750C"/>
                </a:solidFill>
              </a:rPr>
              <a:t>Score sur masque complet: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Modèle Classique :</a:t>
            </a:r>
            <a:r>
              <a:rPr lang="fr-FR" dirty="0">
                <a:solidFill>
                  <a:srgbClr val="E8750C"/>
                </a:solidFill>
              </a:rPr>
              <a:t> </a:t>
            </a:r>
            <a:r>
              <a:rPr lang="fr-FR" dirty="0" smtClean="0">
                <a:solidFill>
                  <a:srgbClr val="E8750C"/>
                </a:solidFill>
              </a:rPr>
              <a:t>60,2 %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CNN V1  : 42,1% (très variable)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CNN V2 : 71,9% 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Score </a:t>
            </a:r>
            <a:r>
              <a:rPr lang="fr-FR" dirty="0" err="1" smtClean="0">
                <a:solidFill>
                  <a:srgbClr val="E8750C"/>
                </a:solidFill>
              </a:rPr>
              <a:t>Kaggle</a:t>
            </a:r>
            <a:endParaRPr lang="fr-FR" dirty="0" smtClean="0">
              <a:solidFill>
                <a:srgbClr val="E8750C"/>
              </a:solidFill>
            </a:endParaRPr>
          </a:p>
          <a:p>
            <a:pPr lvl="1"/>
            <a:r>
              <a:rPr lang="fr-FR" dirty="0">
                <a:solidFill>
                  <a:srgbClr val="E8750C"/>
                </a:solidFill>
              </a:rPr>
              <a:t>Modèle Classique : </a:t>
            </a:r>
            <a:r>
              <a:rPr lang="fr-FR" dirty="0" smtClean="0">
                <a:solidFill>
                  <a:srgbClr val="E8750C"/>
                </a:solidFill>
              </a:rPr>
              <a:t>0,226</a:t>
            </a:r>
            <a:endParaRPr lang="fr-FR" dirty="0">
              <a:solidFill>
                <a:srgbClr val="E8750C"/>
              </a:solidFill>
            </a:endParaRPr>
          </a:p>
          <a:p>
            <a:pPr lvl="1"/>
            <a:r>
              <a:rPr lang="fr-FR" dirty="0">
                <a:solidFill>
                  <a:srgbClr val="E8750C"/>
                </a:solidFill>
              </a:rPr>
              <a:t>CNN V1  : </a:t>
            </a:r>
            <a:r>
              <a:rPr lang="fr-FR" dirty="0" smtClean="0">
                <a:solidFill>
                  <a:srgbClr val="E8750C"/>
                </a:solidFill>
              </a:rPr>
              <a:t>0,189 à 0,301</a:t>
            </a:r>
            <a:endParaRPr lang="fr-FR" dirty="0">
              <a:solidFill>
                <a:srgbClr val="E8750C"/>
              </a:solidFill>
            </a:endParaRPr>
          </a:p>
          <a:p>
            <a:pPr lvl="1"/>
            <a:r>
              <a:rPr lang="fr-FR" dirty="0">
                <a:solidFill>
                  <a:srgbClr val="E8750C"/>
                </a:solidFill>
              </a:rPr>
              <a:t>CNN V2 : </a:t>
            </a:r>
            <a:r>
              <a:rPr lang="fr-FR" dirty="0" smtClean="0">
                <a:solidFill>
                  <a:srgbClr val="E8750C"/>
                </a:solidFill>
              </a:rPr>
              <a:t>0,208 à 0,243</a:t>
            </a:r>
            <a:endParaRPr lang="fr-FR" dirty="0">
              <a:solidFill>
                <a:srgbClr val="E8750C"/>
              </a:solidFill>
            </a:endParaRPr>
          </a:p>
          <a:p>
            <a:pPr lvl="1"/>
            <a:endParaRPr lang="fr-FR" dirty="0" smtClean="0">
              <a:solidFill>
                <a:srgbClr val="E8750C"/>
              </a:solidFill>
            </a:endParaRPr>
          </a:p>
          <a:p>
            <a:pPr lvl="1"/>
            <a:endParaRPr lang="fr-FR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03/02/2018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74595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Résultats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E8750C"/>
                </a:solidFill>
              </a:rPr>
              <a:t>Explications :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Privilégier débordement sans </a:t>
            </a:r>
            <a:r>
              <a:rPr lang="fr-FR" dirty="0" err="1" smtClean="0">
                <a:solidFill>
                  <a:srgbClr val="E8750C"/>
                </a:solidFill>
              </a:rPr>
              <a:t>overlap</a:t>
            </a:r>
            <a:endParaRPr lang="fr-FR" dirty="0" smtClean="0">
              <a:solidFill>
                <a:srgbClr val="E8750C"/>
              </a:solidFill>
            </a:endParaRP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Intersection : Linéaire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Union : inversement proportionnel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Evaluation sur certains masques uniquement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Images plus complexes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Mauvaise décompositions des cellules en contact</a:t>
            </a:r>
          </a:p>
          <a:p>
            <a:pPr lvl="2"/>
            <a:r>
              <a:rPr lang="fr-FR" dirty="0" err="1" smtClean="0">
                <a:solidFill>
                  <a:srgbClr val="E8750C"/>
                </a:solidFill>
              </a:rPr>
              <a:t>IoU</a:t>
            </a:r>
            <a:r>
              <a:rPr lang="fr-FR" dirty="0" smtClean="0">
                <a:solidFill>
                  <a:srgbClr val="E8750C"/>
                </a:solidFill>
              </a:rPr>
              <a:t> &lt; 0,5 très rapidement</a:t>
            </a:r>
            <a:endParaRPr lang="fr-FR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03/02/2018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06536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Améliorations possibles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sz="2800" dirty="0" smtClean="0">
                <a:solidFill>
                  <a:srgbClr val="E8750C"/>
                </a:solidFill>
              </a:rPr>
              <a:t>Utiliser le modèle Extended en 512 x 512</a:t>
            </a:r>
          </a:p>
          <a:p>
            <a:r>
              <a:rPr lang="fr-FR" sz="2800" dirty="0" err="1" smtClean="0">
                <a:solidFill>
                  <a:srgbClr val="E8750C"/>
                </a:solidFill>
              </a:rPr>
              <a:t>Retester</a:t>
            </a:r>
            <a:r>
              <a:rPr lang="fr-FR" sz="2800" dirty="0" smtClean="0">
                <a:solidFill>
                  <a:srgbClr val="E8750C"/>
                </a:solidFill>
              </a:rPr>
              <a:t> </a:t>
            </a:r>
            <a:r>
              <a:rPr lang="fr-FR" sz="2800" dirty="0" err="1" smtClean="0">
                <a:solidFill>
                  <a:srgbClr val="E8750C"/>
                </a:solidFill>
              </a:rPr>
              <a:t>Watershed</a:t>
            </a:r>
            <a:r>
              <a:rPr lang="fr-FR" sz="2800" dirty="0" smtClean="0">
                <a:solidFill>
                  <a:srgbClr val="E8750C"/>
                </a:solidFill>
              </a:rPr>
              <a:t> sur images plus précises</a:t>
            </a:r>
          </a:p>
          <a:p>
            <a:r>
              <a:rPr lang="fr-FR" sz="2800" dirty="0" err="1" smtClean="0">
                <a:solidFill>
                  <a:srgbClr val="E8750C"/>
                </a:solidFill>
              </a:rPr>
              <a:t>Elastic</a:t>
            </a:r>
            <a:r>
              <a:rPr lang="fr-FR" sz="2800" dirty="0" smtClean="0">
                <a:solidFill>
                  <a:srgbClr val="E8750C"/>
                </a:solidFill>
              </a:rPr>
              <a:t> Transformation sur la data augmentation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Utilisé sur U-net 2015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Non implémenté sur </a:t>
            </a:r>
            <a:r>
              <a:rPr lang="fr-FR" sz="2400" dirty="0" err="1" smtClean="0">
                <a:solidFill>
                  <a:srgbClr val="E8750C"/>
                </a:solidFill>
              </a:rPr>
              <a:t>Keras</a:t>
            </a:r>
            <a:endParaRPr lang="fr-FR" sz="2400" dirty="0" smtClean="0">
              <a:solidFill>
                <a:srgbClr val="E8750C"/>
              </a:solidFill>
            </a:endParaRPr>
          </a:p>
          <a:p>
            <a:r>
              <a:rPr lang="fr-FR" sz="2800" dirty="0" smtClean="0">
                <a:solidFill>
                  <a:srgbClr val="E8750C"/>
                </a:solidFill>
              </a:rPr>
              <a:t>Ensemble de U-net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Prédiction variable d’une </a:t>
            </a:r>
            <a:r>
              <a:rPr lang="fr-FR" sz="2400" dirty="0" err="1" smtClean="0">
                <a:solidFill>
                  <a:srgbClr val="E8750C"/>
                </a:solidFill>
              </a:rPr>
              <a:t>epoch</a:t>
            </a:r>
            <a:r>
              <a:rPr lang="fr-FR" sz="2400" dirty="0" smtClean="0">
                <a:solidFill>
                  <a:srgbClr val="E8750C"/>
                </a:solidFill>
              </a:rPr>
              <a:t> à l’autre</a:t>
            </a:r>
          </a:p>
          <a:p>
            <a:r>
              <a:rPr lang="fr-FR" sz="2800" dirty="0" smtClean="0">
                <a:solidFill>
                  <a:srgbClr val="E8750C"/>
                </a:solidFill>
              </a:rPr>
              <a:t>U-net de 2015 avec images de 388 x 388 au centre d’une image de 572 x 572</a:t>
            </a:r>
          </a:p>
          <a:p>
            <a:endParaRPr lang="fr-FR" dirty="0" smtClean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92832" y="6376243"/>
            <a:ext cx="2133600" cy="365125"/>
          </a:xfrm>
        </p:spPr>
        <p:txBody>
          <a:bodyPr/>
          <a:lstStyle/>
          <a:p>
            <a:fld id="{30547005-2CCE-4AAF-810C-C33FB4661996}" type="datetime1">
              <a:rPr lang="fr-FR" smtClean="0"/>
              <a:t>03/02/2018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59832" y="6376243"/>
            <a:ext cx="2895600" cy="365125"/>
          </a:xfrm>
        </p:spPr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238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pPr marL="457200" lvl="1" indent="-457200">
              <a:buFont typeface="Arial" pitchFamily="34" charset="0"/>
              <a:buChar char="•"/>
            </a:pPr>
            <a:r>
              <a:rPr lang="fr-FR" dirty="0" smtClean="0">
                <a:solidFill>
                  <a:srgbClr val="E8750C"/>
                </a:solidFill>
              </a:rPr>
              <a:t>Découverte : Image Segmentation</a:t>
            </a:r>
          </a:p>
          <a:p>
            <a:pPr marL="457200" lvl="1" indent="-457200">
              <a:buFont typeface="Arial" pitchFamily="34" charset="0"/>
              <a:buChar char="•"/>
            </a:pPr>
            <a:r>
              <a:rPr lang="fr-FR" dirty="0" smtClean="0">
                <a:solidFill>
                  <a:srgbClr val="E8750C"/>
                </a:solidFill>
              </a:rPr>
              <a:t>Approfondissement des techniques de traitement d’images par rapport au P7</a:t>
            </a:r>
          </a:p>
          <a:p>
            <a:pPr marL="457200" lvl="1" indent="-457200">
              <a:buFont typeface="Arial" pitchFamily="34" charset="0"/>
              <a:buChar char="•"/>
            </a:pPr>
            <a:r>
              <a:rPr lang="fr-FR" dirty="0" smtClean="0">
                <a:solidFill>
                  <a:srgbClr val="E8750C"/>
                </a:solidFill>
              </a:rPr>
              <a:t>Bon résultats avec une méthode simpliste</a:t>
            </a:r>
          </a:p>
          <a:p>
            <a:pPr marL="457200" lvl="1" indent="-457200">
              <a:buFont typeface="Arial" pitchFamily="34" charset="0"/>
              <a:buChar char="•"/>
            </a:pPr>
            <a:r>
              <a:rPr lang="fr-FR" dirty="0" smtClean="0">
                <a:solidFill>
                  <a:srgbClr val="E8750C"/>
                </a:solidFill>
              </a:rPr>
              <a:t>CNN un peu au dessus (sauf parfois au score)</a:t>
            </a:r>
          </a:p>
          <a:p>
            <a:pPr marL="457200" lvl="1" indent="-457200">
              <a:buFont typeface="Arial" pitchFamily="34" charset="0"/>
              <a:buChar char="•"/>
            </a:pPr>
            <a:r>
              <a:rPr lang="fr-FR" dirty="0" smtClean="0">
                <a:solidFill>
                  <a:srgbClr val="E8750C"/>
                </a:solidFill>
              </a:rPr>
              <a:t>Découverte « auto-encoder » pour images</a:t>
            </a:r>
          </a:p>
          <a:p>
            <a:pPr marL="857250" lvl="2" indent="-457200"/>
            <a:r>
              <a:rPr lang="fr-FR" dirty="0" smtClean="0">
                <a:solidFill>
                  <a:srgbClr val="E8750C"/>
                </a:solidFill>
              </a:rPr>
              <a:t>U-net</a:t>
            </a:r>
          </a:p>
          <a:p>
            <a:pPr marL="57150" indent="-457200"/>
            <a:r>
              <a:rPr lang="fr-FR" sz="2800" dirty="0" smtClean="0">
                <a:solidFill>
                  <a:srgbClr val="E8750C"/>
                </a:solidFill>
              </a:rPr>
              <a:t>Résultats moyen sur </a:t>
            </a:r>
            <a:r>
              <a:rPr lang="fr-FR" sz="2800" dirty="0" err="1" smtClean="0">
                <a:solidFill>
                  <a:srgbClr val="E8750C"/>
                </a:solidFill>
              </a:rPr>
              <a:t>Kaggle</a:t>
            </a:r>
            <a:endParaRPr lang="fr-FR" sz="2800" dirty="0" smtClean="0">
              <a:solidFill>
                <a:srgbClr val="E8750C"/>
              </a:solidFill>
            </a:endParaRPr>
          </a:p>
          <a:p>
            <a:pPr marL="857250" lvl="2" indent="-457200"/>
            <a:r>
              <a:rPr lang="fr-FR" dirty="0" smtClean="0">
                <a:solidFill>
                  <a:srgbClr val="E8750C"/>
                </a:solidFill>
              </a:rPr>
              <a:t>Evaluation complexe à comprendre/debugger</a:t>
            </a:r>
            <a:endParaRPr lang="fr-FR" dirty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03/02/2018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775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03/02/2018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6146" name="Picture 2" descr="F:\Nicolas\Documents\OpenClassRoom\questios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-387424"/>
            <a:ext cx="9753601" cy="731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38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Evaluation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1 masque par cellule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1 résultat de </a:t>
            </a:r>
            <a:r>
              <a:rPr lang="fr-FR" dirty="0" err="1" smtClean="0">
                <a:solidFill>
                  <a:srgbClr val="E8750C"/>
                </a:solidFill>
              </a:rPr>
              <a:t>IoU</a:t>
            </a:r>
            <a:r>
              <a:rPr lang="fr-FR" dirty="0" smtClean="0">
                <a:solidFill>
                  <a:srgbClr val="E8750C"/>
                </a:solidFill>
              </a:rPr>
              <a:t>/cellule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Moyenne du nombre </a:t>
            </a:r>
          </a:p>
          <a:p>
            <a:pPr marL="457200" lvl="1" indent="0">
              <a:buNone/>
            </a:pPr>
            <a:r>
              <a:rPr lang="fr-FR" dirty="0">
                <a:solidFill>
                  <a:srgbClr val="E8750C"/>
                </a:solidFill>
              </a:rPr>
              <a:t> </a:t>
            </a:r>
            <a:r>
              <a:rPr lang="fr-FR" dirty="0" smtClean="0">
                <a:solidFill>
                  <a:srgbClr val="E8750C"/>
                </a:solidFill>
              </a:rPr>
              <a:t>   de cellules </a:t>
            </a:r>
            <a:r>
              <a:rPr lang="fr-FR" dirty="0" err="1" smtClean="0">
                <a:solidFill>
                  <a:srgbClr val="E8750C"/>
                </a:solidFill>
              </a:rPr>
              <a:t>IoU</a:t>
            </a:r>
            <a:r>
              <a:rPr lang="fr-FR" dirty="0" smtClean="0">
                <a:solidFill>
                  <a:srgbClr val="E8750C"/>
                </a:solidFill>
              </a:rPr>
              <a:t> &gt; T </a:t>
            </a:r>
            <a:r>
              <a:rPr lang="fr-FR" dirty="0" smtClean="0">
                <a:solidFill>
                  <a:srgbClr val="95023C"/>
                </a:solidFill>
              </a:rPr>
              <a:t>(appelé Score)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T : 0,5 =&gt; 0,95 (</a:t>
            </a:r>
            <a:r>
              <a:rPr lang="fr-FR" dirty="0" err="1" smtClean="0">
                <a:solidFill>
                  <a:srgbClr val="E8750C"/>
                </a:solidFill>
              </a:rPr>
              <a:t>step</a:t>
            </a:r>
            <a:r>
              <a:rPr lang="fr-FR" dirty="0" smtClean="0">
                <a:solidFill>
                  <a:srgbClr val="E8750C"/>
                </a:solidFill>
              </a:rPr>
              <a:t> 0,05)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Encodage </a:t>
            </a:r>
            <a:r>
              <a:rPr lang="fr-FR" dirty="0" err="1" smtClean="0">
                <a:solidFill>
                  <a:srgbClr val="E8750C"/>
                </a:solidFill>
              </a:rPr>
              <a:t>Run</a:t>
            </a:r>
            <a:r>
              <a:rPr lang="fr-FR" dirty="0" smtClean="0">
                <a:solidFill>
                  <a:srgbClr val="E8750C"/>
                </a:solidFill>
              </a:rPr>
              <a:t> </a:t>
            </a:r>
            <a:r>
              <a:rPr lang="fr-FR" dirty="0" err="1" smtClean="0">
                <a:solidFill>
                  <a:srgbClr val="E8750C"/>
                </a:solidFill>
              </a:rPr>
              <a:t>Length</a:t>
            </a:r>
            <a:r>
              <a:rPr lang="fr-FR" dirty="0" smtClean="0">
                <a:solidFill>
                  <a:srgbClr val="E8750C"/>
                </a:solidFill>
              </a:rPr>
              <a:t> </a:t>
            </a:r>
            <a:r>
              <a:rPr lang="fr-FR" dirty="0" err="1" smtClean="0">
                <a:solidFill>
                  <a:srgbClr val="E8750C"/>
                </a:solidFill>
              </a:rPr>
              <a:t>Encoded</a:t>
            </a:r>
            <a:endParaRPr lang="fr-FR" dirty="0" smtClean="0">
              <a:solidFill>
                <a:srgbClr val="E8750C"/>
              </a:solidFill>
            </a:endParaRPr>
          </a:p>
          <a:p>
            <a:pPr lvl="1"/>
            <a:r>
              <a:rPr lang="fr-FR" dirty="0" err="1" smtClean="0">
                <a:solidFill>
                  <a:srgbClr val="95023C"/>
                </a:solidFill>
              </a:rPr>
              <a:t>Overlap</a:t>
            </a:r>
            <a:r>
              <a:rPr lang="fr-FR" dirty="0" smtClean="0">
                <a:solidFill>
                  <a:srgbClr val="95023C"/>
                </a:solidFill>
              </a:rPr>
              <a:t> interdit</a:t>
            </a:r>
            <a:endParaRPr lang="fr-FR" dirty="0">
              <a:solidFill>
                <a:srgbClr val="95023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03/02/2018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8194" name="Picture 2" descr="Résultat de recherche d'images pour &quot;intersection over union&quot;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556792"/>
            <a:ext cx="3744416" cy="292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19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Exploration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Types d’images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3 types selon la méthode d’acquisition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03/02/2018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2050" name="Picture 2" descr="F:\Nicolas\Documents\OpenClassRoom\P9\images\prepared\train\images2\0e4c2e2780de7ec4312f0efcd86b07c3738d21df30bb4643659962b4da5505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3284983"/>
            <a:ext cx="3154375" cy="252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F:\Nicolas\Documents\OpenClassRoom\P9\images\prepared\train\images2\1b44d22643830cd4f23c9deadb0bd499fb392fb2cd9526d81547d93077d983df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5" y="3284984"/>
            <a:ext cx="2534283" cy="253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:\Nicolas\Documents\OpenClassRoom\P9\images\prepared\train\images2\3ca8181367fc1258a418f7bf5044533c83e02a59c1a96def043295c429c297a8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7" y="3284985"/>
            <a:ext cx="2554337" cy="255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27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Exploration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Taille des images</a:t>
            </a:r>
          </a:p>
          <a:p>
            <a:pPr lvl="1"/>
            <a:r>
              <a:rPr lang="fr-FR" sz="2400" dirty="0">
                <a:solidFill>
                  <a:srgbClr val="E8750C"/>
                </a:solidFill>
              </a:rPr>
              <a:t>Mini: 256x256</a:t>
            </a:r>
          </a:p>
          <a:p>
            <a:pPr lvl="1"/>
            <a:r>
              <a:rPr lang="fr-FR" sz="2400" dirty="0">
                <a:solidFill>
                  <a:srgbClr val="E8750C"/>
                </a:solidFill>
              </a:rPr>
              <a:t>Maxi: </a:t>
            </a:r>
            <a:r>
              <a:rPr lang="fr-FR" sz="2400" dirty="0" smtClean="0">
                <a:solidFill>
                  <a:srgbClr val="E8750C"/>
                </a:solidFill>
              </a:rPr>
              <a:t>1388x1040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80 % &lt; 360x360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97 % &lt; 700x520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03/02/2018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3074" name="Picture 2" descr="F:\Nicolas\Documents\OpenClassRoom\P9\img\dimensions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740" y="2492896"/>
            <a:ext cx="6192688" cy="412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54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Pré-</a:t>
            </a:r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 fontScale="92500" lnSpcReduction="10000"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Masques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Fusionnement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Images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Plusieurs idées testées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Saturation</a:t>
            </a:r>
          </a:p>
          <a:p>
            <a:pPr lvl="2"/>
            <a:r>
              <a:rPr lang="fr-FR" strike="sngStrike" dirty="0" err="1" smtClean="0">
                <a:solidFill>
                  <a:srgbClr val="E8750C"/>
                </a:solidFill>
              </a:rPr>
              <a:t>Canny</a:t>
            </a:r>
            <a:r>
              <a:rPr lang="fr-FR" strike="sngStrike" dirty="0" smtClean="0">
                <a:solidFill>
                  <a:srgbClr val="E8750C"/>
                </a:solidFill>
              </a:rPr>
              <a:t> </a:t>
            </a:r>
            <a:r>
              <a:rPr lang="fr-FR" strike="sngStrike" dirty="0" err="1" smtClean="0">
                <a:solidFill>
                  <a:srgbClr val="E8750C"/>
                </a:solidFill>
              </a:rPr>
              <a:t>Edge</a:t>
            </a:r>
            <a:r>
              <a:rPr lang="fr-FR" strike="sngStrike" dirty="0" smtClean="0">
                <a:solidFill>
                  <a:srgbClr val="E8750C"/>
                </a:solidFill>
              </a:rPr>
              <a:t> </a:t>
            </a:r>
            <a:r>
              <a:rPr lang="fr-FR" strike="sngStrike" dirty="0" err="1" smtClean="0">
                <a:solidFill>
                  <a:srgbClr val="E8750C"/>
                </a:solidFill>
              </a:rPr>
              <a:t>Detection</a:t>
            </a:r>
            <a:endParaRPr lang="fr-FR" strike="sngStrike" dirty="0" smtClean="0">
              <a:solidFill>
                <a:srgbClr val="E8750C"/>
              </a:solidFill>
            </a:endParaRPr>
          </a:p>
          <a:p>
            <a:pPr lvl="2"/>
            <a:r>
              <a:rPr lang="fr-FR" strike="sngStrike" dirty="0" err="1" smtClean="0">
                <a:solidFill>
                  <a:srgbClr val="E8750C"/>
                </a:solidFill>
              </a:rPr>
              <a:t>Laplacien</a:t>
            </a:r>
            <a:endParaRPr lang="fr-FR" strike="sngStrike" dirty="0" smtClean="0">
              <a:solidFill>
                <a:srgbClr val="E8750C"/>
              </a:solidFill>
            </a:endParaRP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Adaptative </a:t>
            </a:r>
            <a:r>
              <a:rPr lang="fr-FR" dirty="0" err="1" smtClean="0">
                <a:solidFill>
                  <a:srgbClr val="E8750C"/>
                </a:solidFill>
              </a:rPr>
              <a:t>Threshold</a:t>
            </a:r>
            <a:endParaRPr lang="fr-FR" dirty="0" smtClean="0">
              <a:solidFill>
                <a:srgbClr val="E8750C"/>
              </a:solidFill>
            </a:endParaRPr>
          </a:p>
          <a:p>
            <a:pPr lvl="2"/>
            <a:r>
              <a:rPr lang="fr-FR" strike="sngStrike" dirty="0" smtClean="0">
                <a:solidFill>
                  <a:srgbClr val="E8750C"/>
                </a:solidFill>
              </a:rPr>
              <a:t>Simple </a:t>
            </a:r>
            <a:r>
              <a:rPr lang="fr-FR" strike="sngStrike" dirty="0" err="1" smtClean="0">
                <a:solidFill>
                  <a:srgbClr val="E8750C"/>
                </a:solidFill>
              </a:rPr>
              <a:t>Binarisation</a:t>
            </a:r>
            <a:endParaRPr lang="fr-FR" strike="sngStrike" dirty="0" smtClean="0">
              <a:solidFill>
                <a:srgbClr val="E8750C"/>
              </a:solidFill>
            </a:endParaRPr>
          </a:p>
          <a:p>
            <a:pPr lvl="2"/>
            <a:r>
              <a:rPr lang="fr-FR" strike="sngStrike" dirty="0" err="1" smtClean="0">
                <a:solidFill>
                  <a:srgbClr val="E8750C"/>
                </a:solidFill>
              </a:rPr>
              <a:t>Histogram</a:t>
            </a:r>
            <a:r>
              <a:rPr lang="fr-FR" strike="sngStrike" dirty="0" smtClean="0">
                <a:solidFill>
                  <a:srgbClr val="E8750C"/>
                </a:solidFill>
              </a:rPr>
              <a:t> </a:t>
            </a:r>
            <a:r>
              <a:rPr lang="fr-FR" strike="sngStrike" dirty="0" err="1" smtClean="0">
                <a:solidFill>
                  <a:srgbClr val="E8750C"/>
                </a:solidFill>
              </a:rPr>
              <a:t>Equalization</a:t>
            </a:r>
            <a:endParaRPr lang="fr-FR" strike="sngStrike" dirty="0" smtClean="0">
              <a:solidFill>
                <a:srgbClr val="E8750C"/>
              </a:solidFill>
            </a:endParaRP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Redimensionnement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03/02/2018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424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Pré-</a:t>
            </a:r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Fusion des Masques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03/02/2018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4099" name="Picture 3" descr="F:\Nicolas\Documents\OpenClassRoom\P9\images\train\0a7d30b252359a10fd298b638b90cb9ada3acced4e0c0e5a3692013f432ee4e9\masks\full_mas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597" y="5517232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:\Nicolas\Documents\OpenClassRoom\P9\images\train\0a7d30b252359a10fd298b638b90cb9ada3acced4e0c0e5a3692013f432ee4e9\masks\0adbf56cd182f784ca681396edc8b847b888b34762d48168c7812c79d145aa0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863" y="5441676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F:\Nicolas\Documents\OpenClassRoom\P9\images\train\0a7d30b252359a10fd298b638b90cb9ada3acced4e0c0e5a3692013f432ee4e9\masks\1ed5b9afa90e19043f55c20ce98f72f7ca0296f713b3616f5a2327fc983c7df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5441676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F:\Nicolas\Documents\OpenClassRoom\P9\images\train\0a7d30b252359a10fd298b638b90cb9ada3acced4e0c0e5a3692013f432ee4e9\masks\3bef101b5cc043ab463b2b5e256485287227d853bbd6a6e4079f957ed89f516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420592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F:\Nicolas\Documents\OpenClassRoom\P9\images\train\0a7d30b252359a10fd298b638b90cb9ada3acced4e0c0e5a3692013f432ee4e9\masks\7a7684685d8b8263a84a9fcd3fcfb05f35f4b1b374d6a0ed87fa5df752dcb8f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4468316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F:\Nicolas\Documents\OpenClassRoom\P9\images\train\0a7d30b252359a10fd298b638b90cb9ada3acced4e0c0e5a3692013f432ee4e9\masks\16b956aeeddca39ba58dda98db5b21fe6994cfcaa510f2681b38d0905ef8c58c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461966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F:\Nicolas\Documents\OpenClassRoom\P9\images\train\0a7d30b252359a10fd298b638b90cb9ada3acced4e0c0e5a3692013f432ee4e9\masks\22f950aa534ad6d3d0ea028ca906582e59b53b608e78d89d9b094941b5d6c21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461966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F:\Nicolas\Documents\OpenClassRoom\P9\images\train\0a7d30b252359a10fd298b638b90cb9ada3acced4e0c0e5a3692013f432ee4e9\masks\39acbc082528c996d9fc3a3181938580f6c48461ee9eea91ff273e9d2c4499d0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461966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F:\Nicolas\Documents\OpenClassRoom\P9\images\train\0a7d30b252359a10fd298b638b90cb9ada3acced4e0c0e5a3692013f432ee4e9\masks\40e40018d36c8912e140d6a653456e61ab9a6fb740a83cdab356a2b253a71020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444950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F:\Nicolas\Documents\OpenClassRoom\P9\images\train\0a7d30b252359a10fd298b638b90cb9ada3acced4e0c0e5a3692013f432ee4e9\masks\47b619fab80e12d48e90530ce859e4b02c46cc82198745bcceafe9b18915931a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863" y="4437112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F:\Nicolas\Documents\OpenClassRoom\P9\images\train\0a7d30b252359a10fd298b638b90cb9ada3acced4e0c0e5a3692013f432ee4e9\masks\317be41937da7258682bb36e889d486498d055bcf83f2c144a8f89393dcddaad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437112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F:\Nicolas\Documents\OpenClassRoom\P9\images\train\0a7d30b252359a10fd298b638b90cb9ada3acced4e0c0e5a3692013f432ee4e9\masks\361bd8f46dd62e0d4b37e5694373915b8d31770c310ffad48b5d141ec93e33f3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437112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15" descr="F:\Nicolas\Documents\OpenClassRoom\P9\images\train\0a7d30b252359a10fd298b638b90cb9ada3acced4e0c0e5a3692013f432ee4e9\masks\3890f0a9deff561a8cd2a52790afe850b363e17843d43a1f54db9a47234054af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3429000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F:\Nicolas\Documents\OpenClassRoom\P9\images\train\0a7d30b252359a10fd298b638b90cb9ada3acced4e0c0e5a3692013f432ee4e9\masks\12442bc9a09bc2af1c17f522e6b39fed38b46dc159920aad9dcae4aaaf645b7c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3429000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3" name="Picture 17" descr="F:\Nicolas\Documents\OpenClassRoom\P9\images\train\0a7d30b252359a10fd298b638b90cb9ada3acced4e0c0e5a3692013f432ee4e9\masks\424535cede1dd7cd8f7caa70f13ee21da0b4c62e68ba55e811ba2ba62ed5fe74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428243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F:\Nicolas\Documents\OpenClassRoom\P9\images\train\0a7d30b252359a10fd298b638b90cb9ada3acced4e0c0e5a3692013f432ee4e9\masks\8246970b0d108736b3e8a1a45872737a30a2332dc00fce23534c86b1cbc80f73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428243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5" name="Picture 19" descr="F:\Nicolas\Documents\OpenClassRoom\P9\images\train\0a7d30b252359a10fd298b638b90cb9ada3acced4e0c0e5a3692013f432ee4e9\masks\2829580041d4831413c01c17e4a6779cde0dbffd0b65dd25d4240e9739a914c8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428243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F:\Nicolas\Documents\OpenClassRoom\P9\images\train\0a7d30b252359a10fd298b638b90cb9ada3acced4e0c0e5a3692013f432ee4e9\masks\a786c895f69343a4da7b368b853ac82fb436da7225d26d8c75e30db64f2fdad5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863" y="3429000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7" name="Picture 21" descr="F:\Nicolas\Documents\OpenClassRoom\P9\images\train\0a7d30b252359a10fd298b638b90cb9ada3acced4e0c0e5a3692013f432ee4e9\masks\aba4a8a012b0f929d4b03d74d8e390939a301d3e2f8d913b5aa5466a3d5d89a1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429000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F:\Nicolas\Documents\OpenClassRoom\P9\images\train\0a7d30b252359a10fd298b638b90cb9ada3acced4e0c0e5a3692013f432ee4e9\masks\bfa8215ed3b4924d6203b17060bc9e92d64a19a43e02f8239ae81a6cf3b74f56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429000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9" name="Picture 23" descr="F:\Nicolas\Documents\OpenClassRoom\P9\images\train\0a7d30b252359a10fd298b638b90cb9ada3acced4e0c0e5a3692013f432ee4e9\masks\c53eb270fbb47fe4bc4e5c0c5ce7cab2f5c589c0e688ca6e50eb65801dc2068f.pn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2329073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F:\Nicolas\Documents\OpenClassRoom\P9\images\train\0a7d30b252359a10fd298b638b90cb9ada3acced4e0c0e5a3692013f432ee4e9\masks\cb4980bdbbe6ca726616e1d74611f89c1665a798073b37f6315d8442f69df43a.pn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2329073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1" name="Picture 25" descr="F:\Nicolas\Documents\OpenClassRoom\P9\images\train\0a7d30b252359a10fd298b638b90cb9ada3acced4e0c0e5a3692013f432ee4e9\masks\cbf1eb0c37e171f435084bfcea7271abd6323f5a57332d75d3a06c4c3b554df1.png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335969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F:\Nicolas\Documents\OpenClassRoom\P9\images\train\0a7d30b252359a10fd298b638b90cb9ada3acced4e0c0e5a3692013f432ee4e9\masks\d08fffe24af3e028efa47489d8648323ca78a90937233dbbdab739f03f6f0455.pn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342989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3" name="Picture 27" descr="F:\Nicolas\Documents\OpenClassRoom\P9\images\train\0a7d30b252359a10fd298b638b90cb9ada3acced4e0c0e5a3692013f432ee4e9\masks\d29b8163f6420e6c00921dadcc5da2b69ee00a374a98960c2102a009c11205bd.png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345147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F:\Nicolas\Documents\OpenClassRoom\P9\images\train\0a7d30b252359a10fd298b638b90cb9ada3acced4e0c0e5a3692013f432ee4e9\masks\d052808a7074476128701941b7d6a415be1e164190c821ce377b8ebd61c67e92.png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342989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5" name="Picture 29" descr="F:\Nicolas\Documents\OpenClassRoom\P9\images\train\0a7d30b252359a10fd298b638b90cb9ada3acced4e0c0e5a3692013f432ee4e9\masks\e707487df4671b43b81f7a3c32148aa3311a02904d9569aee23043788ef7b664.png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342989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 descr="F:\Nicolas\Documents\OpenClassRoom\P9\images\train\0a7d30b252359a10fd298b638b90cb9ada3acced4e0c0e5a3692013f432ee4e9\masks\f61af9040d085e725fafe93e102ee343bf8528651e8ad2cbc23487984db16e01.png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45147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èche droite 9"/>
          <p:cNvSpPr/>
          <p:nvPr/>
        </p:nvSpPr>
        <p:spPr>
          <a:xfrm>
            <a:off x="4139952" y="5661248"/>
            <a:ext cx="3600400" cy="57606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Fusion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272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Pré-</a:t>
            </a:r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Saturation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 smtClean="0">
                <a:solidFill>
                  <a:srgbClr val="E8750C"/>
                </a:solidFill>
              </a:rPr>
              <a:t>Conversion en N&amp;B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 smtClean="0">
                <a:solidFill>
                  <a:srgbClr val="E8750C"/>
                </a:solidFill>
              </a:rPr>
              <a:t>Inverser N&amp;B selon moyenne</a:t>
            </a:r>
          </a:p>
          <a:p>
            <a:pPr marL="971550" lvl="1" indent="-514350">
              <a:buFont typeface="+mj-lt"/>
              <a:buAutoNum type="arabicPeriod"/>
            </a:pPr>
            <a:endParaRPr lang="fr-FR" dirty="0">
              <a:solidFill>
                <a:srgbClr val="E8750C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endParaRPr lang="fr-FR" dirty="0" smtClean="0">
              <a:solidFill>
                <a:srgbClr val="E8750C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endParaRPr lang="fr-FR" dirty="0">
              <a:solidFill>
                <a:srgbClr val="E8750C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endParaRPr lang="fr-FR" dirty="0" smtClean="0">
              <a:solidFill>
                <a:srgbClr val="E8750C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endParaRPr lang="fr-FR" dirty="0">
              <a:solidFill>
                <a:srgbClr val="E8750C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fr-FR" dirty="0" smtClean="0">
                <a:solidFill>
                  <a:srgbClr val="E8750C"/>
                </a:solidFill>
              </a:rPr>
              <a:t>Booster Contrastes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03/02/2018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4098" name="Picture 2" descr="F:\Nicolas\Documents\OpenClassRoom\P9\img\avg_color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140968"/>
            <a:ext cx="5437063" cy="271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6516216" y="4315568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Image B&amp;N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611560" y="4315568"/>
            <a:ext cx="141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Image N&amp;B</a:t>
            </a:r>
            <a:endParaRPr lang="fr-FR" dirty="0"/>
          </a:p>
        </p:txBody>
      </p:sp>
      <p:cxnSp>
        <p:nvCxnSpPr>
          <p:cNvPr id="9" name="Connecteur droit 8"/>
          <p:cNvCxnSpPr/>
          <p:nvPr/>
        </p:nvCxnSpPr>
        <p:spPr>
          <a:xfrm>
            <a:off x="5004048" y="3645024"/>
            <a:ext cx="0" cy="1656184"/>
          </a:xfrm>
          <a:prstGeom prst="line">
            <a:avLst/>
          </a:prstGeom>
          <a:ln w="57150">
            <a:solidFill>
              <a:srgbClr val="E8750C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92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Personnalisé 1">
      <a:dk1>
        <a:srgbClr val="95023C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nalisé 1">
      <a:majorFont>
        <a:latin typeface="Lato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</TotalTime>
  <Words>785</Words>
  <Application>Microsoft Office PowerPoint</Application>
  <PresentationFormat>Affichage à l'écran (4:3)</PresentationFormat>
  <Paragraphs>292</Paragraphs>
  <Slides>34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35" baseType="lpstr">
      <vt:lpstr>Thème Office</vt:lpstr>
      <vt:lpstr>Parcours Data Scientist</vt:lpstr>
      <vt:lpstr>Sommaire</vt:lpstr>
      <vt:lpstr>Présentation</vt:lpstr>
      <vt:lpstr>Présentation</vt:lpstr>
      <vt:lpstr>Exploration</vt:lpstr>
      <vt:lpstr>Exploration</vt:lpstr>
      <vt:lpstr>Pré-processing</vt:lpstr>
      <vt:lpstr>Pré-processing</vt:lpstr>
      <vt:lpstr>Pré-processing</vt:lpstr>
      <vt:lpstr>Pré-processing</vt:lpstr>
      <vt:lpstr>Pré-processing</vt:lpstr>
      <vt:lpstr>Pré-processing</vt:lpstr>
      <vt:lpstr>Modèles</vt:lpstr>
      <vt:lpstr>Modèles</vt:lpstr>
      <vt:lpstr>Modèles</vt:lpstr>
      <vt:lpstr>Modèles</vt:lpstr>
      <vt:lpstr>Modèles</vt:lpstr>
      <vt:lpstr>Modèles</vt:lpstr>
      <vt:lpstr>Modèles</vt:lpstr>
      <vt:lpstr>Modèles</vt:lpstr>
      <vt:lpstr>Modèles</vt:lpstr>
      <vt:lpstr>Modèles</vt:lpstr>
      <vt:lpstr>Modèles</vt:lpstr>
      <vt:lpstr>Post Processing</vt:lpstr>
      <vt:lpstr>Post Processing</vt:lpstr>
      <vt:lpstr>Post Processing</vt:lpstr>
      <vt:lpstr>Post Processing</vt:lpstr>
      <vt:lpstr>Post Processing</vt:lpstr>
      <vt:lpstr>Post Processing</vt:lpstr>
      <vt:lpstr>Résultats</vt:lpstr>
      <vt:lpstr>Résultats</vt:lpstr>
      <vt:lpstr>Améliorations possibles</vt:lpstr>
      <vt:lpstr>Conclusion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Parcours Data Scientist</dc:title>
  <dc:creator>admin</dc:creator>
  <cp:lastModifiedBy>admin</cp:lastModifiedBy>
  <cp:revision>72</cp:revision>
  <dcterms:created xsi:type="dcterms:W3CDTF">2017-11-17T16:33:28Z</dcterms:created>
  <dcterms:modified xsi:type="dcterms:W3CDTF">2018-02-03T14:26:04Z</dcterms:modified>
</cp:coreProperties>
</file>